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3" r:id="rId14"/>
    <p:sldId id="269" r:id="rId15"/>
    <p:sldId id="270" r:id="rId16"/>
    <p:sldId id="271" r:id="rId17"/>
    <p:sldId id="272" r:id="rId18"/>
    <p:sldId id="283" r:id="rId19"/>
    <p:sldId id="282" r:id="rId20"/>
    <p:sldId id="285" r:id="rId21"/>
    <p:sldId id="287" r:id="rId22"/>
    <p:sldId id="286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B63"/>
    <a:srgbClr val="0CE211"/>
    <a:srgbClr val="DE10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Предметно-пространственная среда 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в художественно-эстетическом развитии детей.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90927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Для лепки</a:t>
            </a:r>
            <a:endParaRPr lang="ru-RU" dirty="0"/>
          </a:p>
        </p:txBody>
      </p:sp>
      <p:pic>
        <p:nvPicPr>
          <p:cNvPr id="3074" name="Picture 2" descr="D:\USER\ЛЮБА\среда\DSC06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23910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USER\ЛЮБА\среда\DSC06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81642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Для аппликации</a:t>
            </a:r>
            <a:endParaRPr lang="ru-RU" dirty="0"/>
          </a:p>
        </p:txBody>
      </p:sp>
      <p:pic>
        <p:nvPicPr>
          <p:cNvPr id="4098" name="Picture 2" descr="D:\USER\ЛЮБА\среда\DSC06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608511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USER\ЛЮБА\среда\DSC06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4847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Материалы:</a:t>
            </a:r>
          </a:p>
          <a:p>
            <a:pPr>
              <a:buNone/>
            </a:pPr>
            <a:r>
              <a:rPr lang="ru-RU" dirty="0" smtClean="0"/>
              <a:t>Бумага, цветная  бумага, картон, трафареты, краски акварельные, гуашь, кисти, тампоны, </a:t>
            </a:r>
            <a:r>
              <a:rPr lang="ru-RU" dirty="0" err="1" smtClean="0"/>
              <a:t>трубочки,клей</a:t>
            </a:r>
            <a:r>
              <a:rPr lang="ru-RU" dirty="0" smtClean="0"/>
              <a:t>, карандаши  цветные, восковые, губки, пробки, печатки, салфетки, ножницы, раскраски, глина, доски, стеки, пластилин, природный и бросовый материал, крупы, </a:t>
            </a:r>
          </a:p>
          <a:p>
            <a:pPr>
              <a:buNone/>
            </a:pPr>
            <a:r>
              <a:rPr lang="ru-RU" dirty="0" smtClean="0"/>
              <a:t>    дидактические игры.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Большинство из перечисленных материалов помещается в специально отведенном шкафу. По желанию ребенок может найти и воспользоваться необходимым, для воплощения своих творческих идей, замыслов, фантазии.</a:t>
            </a:r>
          </a:p>
          <a:p>
            <a:pPr algn="ctr">
              <a:buNone/>
            </a:pPr>
            <a:r>
              <a:rPr lang="ru-RU" dirty="0" smtClean="0"/>
              <a:t>К  центру должен быть свободный доступ.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E1068"/>
                </a:solidFill>
              </a:rPr>
              <a:t> Творческая мастерская </a:t>
            </a:r>
            <a:r>
              <a:rPr lang="ru-RU" sz="2400" b="1" dirty="0" smtClean="0">
                <a:solidFill>
                  <a:srgbClr val="C00000"/>
                </a:solidFill>
              </a:rPr>
              <a:t>группы «ВИШЕНКА»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USER\ЛЮБА\среда\DSC06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46157" cy="536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uba\Desktop\95391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9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uba\Desktop\7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56084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Группа « Кораблик»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онкурс изо, театр 2012\IMG_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14350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Группа « Золотая рыбка»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конкурс изо, театр 2012\IMG_0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76664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Направление деятельности и развитие ребенка зависит от нас, взрослых – от того, как устроена предметно-пространственная организация их жизни, из каких игрушек и дидактических пособий она состоит, каков их развивающий потенциал и даже от того, как они расположены. Необходимо стремиться создать в группе условия для совместной деятельности детей и взрослого, для самостоятельной деятельности воспитанников, учитывая особенности развития каждого ребенка.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Группа </a:t>
            </a:r>
            <a:r>
              <a:rPr lang="ru-RU" dirty="0" smtClean="0">
                <a:solidFill>
                  <a:srgbClr val="00B050"/>
                </a:solidFill>
              </a:rPr>
              <a:t>« ЦВЕТИКИ</a:t>
            </a:r>
            <a:r>
              <a:rPr lang="ru-RU" dirty="0" smtClean="0">
                <a:solidFill>
                  <a:srgbClr val="00B0F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СЕМИЦВЕТИКИ»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конкурс изо, театр 2012\IMG_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1435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Группа « Вишенка»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конкурс изо, театр 2012\IMG_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143500" cy="4797152"/>
          </a:xfrm>
          <a:prstGeom prst="rect">
            <a:avLst/>
          </a:prstGeom>
          <a:noFill/>
        </p:spPr>
      </p:pic>
      <p:pic>
        <p:nvPicPr>
          <p:cNvPr id="5" name="Picture 2" descr="F:\конкурс изо, театр 2012\IMG_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088" y="1781200"/>
            <a:ext cx="51435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Группа « ЗВЕЗДОЧКА»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конкурс изо, театр 2012\IMG_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36904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КОНЕЦ 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454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При организации развивающей предметно–пространственной среды для детей в группе, используют несколько вариантов ее построения: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1.     Зонирование пространства осуществляется мобильными средствами – расстановкой мебели и оборудования.</a:t>
            </a:r>
          </a:p>
          <a:p>
            <a:r>
              <a:rPr lang="ru-RU" dirty="0" smtClean="0"/>
              <a:t>2.     Использование помещений спальни.</a:t>
            </a:r>
          </a:p>
          <a:p>
            <a:r>
              <a:rPr lang="ru-RU" dirty="0" smtClean="0"/>
              <a:t>3.     Один из основных факторов, определяющих возможность реализации принципа активности – создание игровой среды, обеспечивающей ребёнку возможность двигаться.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Предметно–пространственная развивающая среда организована с учётом требований ФГОС ДО, где чётко прослеживаются все 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пять образовательных областей: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1. Социально-коммуникативная </a:t>
            </a:r>
          </a:p>
          <a:p>
            <a:r>
              <a:rPr lang="ru-RU" dirty="0" smtClean="0"/>
              <a:t>2. Познавательная.</a:t>
            </a:r>
          </a:p>
          <a:p>
            <a:r>
              <a:rPr lang="ru-RU" dirty="0" smtClean="0"/>
              <a:t>3. Речевая.</a:t>
            </a:r>
          </a:p>
          <a:p>
            <a:r>
              <a:rPr lang="ru-RU" dirty="0" smtClean="0"/>
              <a:t>4. Художественно-эстетическая.</a:t>
            </a:r>
          </a:p>
          <a:p>
            <a:r>
              <a:rPr lang="ru-RU" dirty="0" smtClean="0"/>
              <a:t>5. Физическая.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При построении предметно–пространственной развивающей среды учитывались следующие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pPr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1.     Принцип дистанции, позиции при взаимодействии;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2.     Принцип активности, самостоятельности, творчества;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3.     Принцип стабильности, динамичности;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4.     Принцип комплексирования и гибкого зонирования;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5.     Принцип </a:t>
            </a:r>
            <a:r>
              <a:rPr lang="ru-RU" sz="5900" dirty="0" err="1" smtClean="0">
                <a:latin typeface="Times New Roman" pitchFamily="18" charset="0"/>
                <a:cs typeface="Times New Roman" pitchFamily="18" charset="0"/>
              </a:rPr>
              <a:t>эмоциогенности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среды, индивидуальной комфортности и эмоционального благополучия каждого ребёнка и взрослого;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6.     Принцип сочетания привычных и неординарных элементов в эстетической организации среды;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7.     Принцип открытости – закрытости;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8.     Принцип учёта половых и возрастных различий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Центры активности можно организовать </a:t>
            </a:r>
          </a:p>
          <a:p>
            <a:pPr algn="ctr">
              <a:buNone/>
            </a:pPr>
            <a:r>
              <a:rPr lang="ru-RU" b="1" i="1" dirty="0" smtClean="0"/>
              <a:t>на основе интеграции</a:t>
            </a:r>
            <a:r>
              <a:rPr lang="ru-RU" i="1" dirty="0" smtClean="0"/>
              <a:t> содержания и видов деятельности</a:t>
            </a:r>
          </a:p>
          <a:p>
            <a:pPr algn="ctr">
              <a:buNone/>
            </a:pPr>
            <a:r>
              <a:rPr lang="ru-RU" i="1" dirty="0" smtClean="0"/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по следующим направлениям:</a:t>
            </a:r>
          </a:p>
          <a:p>
            <a:pPr>
              <a:buNone/>
            </a:pPr>
            <a:r>
              <a:rPr lang="ru-RU" b="1" i="1" dirty="0" smtClean="0"/>
              <a:t> 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Познавательное развитие.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Речевое развитие.</a:t>
            </a:r>
          </a:p>
          <a:p>
            <a:r>
              <a:rPr lang="ru-RU" b="1" i="1" dirty="0" smtClean="0"/>
              <a:t> </a:t>
            </a:r>
            <a:r>
              <a:rPr lang="ru-RU" b="1" dirty="0" smtClean="0"/>
              <a:t>Художественно—эстетическое развитие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 Физическое развитие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Направление: Художественно—эстетическое развитие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В Центре «Творческая мастерская»</a:t>
            </a:r>
            <a:r>
              <a:rPr lang="ru-RU" dirty="0" smtClean="0"/>
              <a:t>для развития  детей подобрать различные картинки, рисунки  с изображением поделок, варианты оформления изделий, схемы с изображением последовательности работы для изготовления разных поделок и т. п. Это дает детям новые идеи для своей продуктивной деятельности, а так же предполагает овладение умением работать по образцу. </a:t>
            </a: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60440" cy="3312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Luba\Desktop\1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25454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Luba\Desktop\poetapnoe-risovanie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5486400" cy="31683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В данном центре находится материал и оборудование для художественно-творческой  деятельности: для рисования</a:t>
            </a:r>
            <a:endParaRPr lang="ru-RU" sz="3600" dirty="0"/>
          </a:p>
        </p:txBody>
      </p:sp>
      <p:pic>
        <p:nvPicPr>
          <p:cNvPr id="2050" name="Picture 2" descr="D:\USER\ЛЮБА\среда\DSC06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240360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USER\ЛЮБА\среда\DSC06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3096344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D:\USER\ЛЮБА\среда\DSC06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2592288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D:\USER\ЛЮБА\среда\DSC06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068960"/>
            <a:ext cx="2347055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260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Предметно-пространственная среда  в художественно-эстетическом развитии детей.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В данном центре находится материал и оборудование для художественно-творческой  деятельности: для рисования</vt:lpstr>
      <vt:lpstr>         Для лепки</vt:lpstr>
      <vt:lpstr>Для аппликации</vt:lpstr>
      <vt:lpstr>Слайд 12</vt:lpstr>
      <vt:lpstr>Слайд 13</vt:lpstr>
      <vt:lpstr> Творческая мастерская группы «ВИШЕНКА»</vt:lpstr>
      <vt:lpstr>Слайд 15</vt:lpstr>
      <vt:lpstr>Слайд 16</vt:lpstr>
      <vt:lpstr>Слайд 17</vt:lpstr>
      <vt:lpstr>Группа « Кораблик»</vt:lpstr>
      <vt:lpstr>Группа « Золотая рыбка»</vt:lpstr>
      <vt:lpstr>Группа « ЦВЕТИКИ- СЕМИЦВЕТИКИ»</vt:lpstr>
      <vt:lpstr>Группа « Вишенка»</vt:lpstr>
      <vt:lpstr>Группа « ЗВЕЗДОЧКА»</vt:lpstr>
      <vt:lpstr>КОНЕЦ  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Luba</cp:lastModifiedBy>
  <cp:revision>36</cp:revision>
  <dcterms:created xsi:type="dcterms:W3CDTF">2015-02-12T11:22:36Z</dcterms:created>
  <dcterms:modified xsi:type="dcterms:W3CDTF">2016-12-17T10:53:30Z</dcterms:modified>
</cp:coreProperties>
</file>